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4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8" r:id="rId23"/>
    <p:sldId id="277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</p:sldIdLst>
  <p:sldSz cx="9144000" cy="5143500" type="screen16x9"/>
  <p:notesSz cx="6858000" cy="9144000"/>
  <p:embeddedFontLst>
    <p:embeddedFont>
      <p:font typeface="Comic Sans MS" panose="030F0902030302020204" pitchFamily="66" charset="0"/>
      <p:regular r:id="rId47"/>
    </p:embeddedFont>
    <p:embeddedFont>
      <p:font typeface="Pinyon Script" pitchFamily="2" charset="0"/>
      <p:regular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6"/>
  </p:normalViewPr>
  <p:slideViewPr>
    <p:cSldViewPr snapToGrid="0">
      <p:cViewPr varScale="1">
        <p:scale>
          <a:sx n="152" d="100"/>
          <a:sy n="152" d="100"/>
        </p:scale>
        <p:origin x="672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5894d93429_1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5894d93429_1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25894d93429_1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25894d93429_1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894d93429_1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894d93429_1_1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5894d93429_1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5894d93429_1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894d93429_1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894d93429_1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5894d93429_1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5894d93429_1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5894d93429_1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5894d93429_1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5894d93429_1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5894d93429_1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5894d93429_1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5894d93429_1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5894d93429_1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5894d93429_1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5894d93429_1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5894d93429_1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5894d93429_1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5894d93429_1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5894d93429_1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5894d93429_1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5894d93429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5894d93429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5894d93429_1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5894d93429_1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25894d9342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25894d9342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5894d93429_1_2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5894d93429_1_2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5894d9342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5894d9342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5894d93429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5894d93429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25894d93429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25894d93429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5894d9342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5894d9342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5894d9342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5894d9342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25894d93429_0_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25894d93429_0_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25894d93429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25894d93429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5894d9342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5894d9342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5894d9342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5894d9342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25894d93429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25894d93429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25894d93429_1_2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25894d93429_1_2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5894d93429_1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5894d93429_1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5894d93429_1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5894d93429_1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5894d93429_1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5894d93429_1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5894d93429_1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5894d93429_1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5894d93429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5894d93429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25894d93429_1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0" name="Google Shape;350;g25894d93429_1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25894d93429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25894d93429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25894d93429_1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25894d93429_1_2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25894d93429_1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25894d93429_1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25894d93429_1_2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25894d93429_1_2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5894d93429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5894d93429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5894d93429_1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5894d93429_1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5894d93429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5894d93429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5894d93429_1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5894d93429_1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5894d93429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5894d93429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colorbrewer2.org/#type=sequential&amp;scheme=YlOrRd&amp;n=3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hyperlink" Target="https://cran.r-project.org/web/packages/viridis/vignettes/intro-to-viridis.html" TargetMode="External"/><Relationship Id="rId4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colorbrewer2.org/#type=sequential&amp;scheme=YlOrRd&amp;n=3" TargetMode="External"/><Relationship Id="rId7" Type="http://schemas.openxmlformats.org/officeDocument/2006/relationships/image" Target="../media/image17.jp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hyperlink" Target="https://cran.r-project.org/web/packages/viridis/vignettes/intro-to-viridis.html" TargetMode="External"/><Relationship Id="rId4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7.jpg"/><Relationship Id="rId5" Type="http://schemas.openxmlformats.org/officeDocument/2006/relationships/hyperlink" Target="https://colorbrewer2.org/#type=sequential&amp;scheme=YlOrRd&amp;n=3" TargetMode="External"/><Relationship Id="rId4" Type="http://schemas.openxmlformats.org/officeDocument/2006/relationships/hyperlink" Target="https://colororacle.org/index.html" TargetMode="Externa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FFFF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mic Sans MS"/>
                <a:ea typeface="Comic Sans MS"/>
                <a:cs typeface="Comic Sans MS"/>
                <a:sym typeface="Comic Sans MS"/>
              </a:rPr>
              <a:t>Let’s talk about visual clarity</a:t>
            </a:r>
            <a:endParaRPr>
              <a:solidFill>
                <a:srgbClr val="FFFF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mic Sans MS"/>
                <a:ea typeface="Comic Sans MS"/>
                <a:cs typeface="Comic Sans MS"/>
                <a:sym typeface="Comic Sans MS"/>
              </a:rPr>
              <a:t>With Lucy &amp; Freya</a:t>
            </a:r>
            <a:endParaRPr>
              <a:solidFill>
                <a:srgbClr val="00FF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the data</a:t>
            </a:r>
            <a:endParaRPr/>
          </a:p>
        </p:txBody>
      </p:sp>
      <p:pic>
        <p:nvPicPr>
          <p:cNvPr id="116" name="Google Shape;11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1172" y="445025"/>
            <a:ext cx="6159901" cy="4364913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2"/>
          <p:cNvSpPr txBox="1"/>
          <p:nvPr/>
        </p:nvSpPr>
        <p:spPr>
          <a:xfrm>
            <a:off x="542600" y="1617375"/>
            <a:ext cx="1238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Weissgerber et al., 2015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425" y="446575"/>
            <a:ext cx="2876849" cy="2020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3275" y="446575"/>
            <a:ext cx="2876849" cy="2040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425" y="446575"/>
            <a:ext cx="2876849" cy="2020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3275" y="446575"/>
            <a:ext cx="2876849" cy="2040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425" y="446575"/>
            <a:ext cx="2876849" cy="2020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83510" y="446576"/>
            <a:ext cx="2839540" cy="202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3275" y="446575"/>
            <a:ext cx="2876849" cy="2040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425" y="446575"/>
            <a:ext cx="2876849" cy="2020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425" y="2571750"/>
            <a:ext cx="2876850" cy="2039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3510" y="446576"/>
            <a:ext cx="2839540" cy="202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Google Shape;14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3275" y="446575"/>
            <a:ext cx="2876849" cy="2040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425" y="446575"/>
            <a:ext cx="2876849" cy="2020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425" y="2571750"/>
            <a:ext cx="2876850" cy="2039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3510" y="446576"/>
            <a:ext cx="2839540" cy="2020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73275" y="2571750"/>
            <a:ext cx="2876850" cy="20434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3275" y="446575"/>
            <a:ext cx="2876849" cy="2040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425" y="446575"/>
            <a:ext cx="2876849" cy="2020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425" y="2571750"/>
            <a:ext cx="2876850" cy="2039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3510" y="446576"/>
            <a:ext cx="2839540" cy="2020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73275" y="2571750"/>
            <a:ext cx="2876850" cy="2043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83500" y="2584661"/>
            <a:ext cx="2839551" cy="20138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73275" y="446575"/>
            <a:ext cx="2876849" cy="20404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96425" y="446575"/>
            <a:ext cx="2876849" cy="202034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6425" y="2571750"/>
            <a:ext cx="2876850" cy="2039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Google Shape;170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83510" y="446576"/>
            <a:ext cx="2839540" cy="2020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2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173275" y="2571750"/>
            <a:ext cx="2876850" cy="20434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083500" y="2584661"/>
            <a:ext cx="2839551" cy="2013852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9"/>
          <p:cNvSpPr txBox="1"/>
          <p:nvPr/>
        </p:nvSpPr>
        <p:spPr>
          <a:xfrm>
            <a:off x="4554800" y="84075"/>
            <a:ext cx="2950200" cy="4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Comic Sans MS"/>
                <a:ea typeface="Comic Sans MS"/>
                <a:cs typeface="Comic Sans MS"/>
                <a:sym typeface="Comic Sans MS"/>
              </a:rPr>
              <a:t>Do NOT show these to David !</a:t>
            </a:r>
            <a:endParaRPr>
              <a:solidFill>
                <a:srgbClr val="FF00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4" name="Google Shape;174;p29"/>
          <p:cNvSpPr/>
          <p:nvPr/>
        </p:nvSpPr>
        <p:spPr>
          <a:xfrm>
            <a:off x="3202275" y="420350"/>
            <a:ext cx="2873700" cy="2101800"/>
          </a:xfrm>
          <a:prstGeom prst="rect">
            <a:avLst/>
          </a:prstGeom>
          <a:noFill/>
          <a:ln w="19050" cap="flat" cmpd="sng">
            <a:solidFill>
              <a:srgbClr val="FF00FF"/>
            </a:solidFill>
            <a:prstDash val="lg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9"/>
          <p:cNvSpPr/>
          <p:nvPr/>
        </p:nvSpPr>
        <p:spPr>
          <a:xfrm>
            <a:off x="4105886" y="156997"/>
            <a:ext cx="466125" cy="622550"/>
          </a:xfrm>
          <a:custGeom>
            <a:avLst/>
            <a:gdLst/>
            <a:ahLst/>
            <a:cxnLst/>
            <a:rect l="l" t="t" r="r" b="b"/>
            <a:pathLst>
              <a:path w="18645" h="24902" extrusionOk="0">
                <a:moveTo>
                  <a:pt x="18645" y="2891"/>
                </a:moveTo>
                <a:cubicBezTo>
                  <a:pt x="16862" y="2433"/>
                  <a:pt x="11002" y="-420"/>
                  <a:pt x="7945" y="140"/>
                </a:cubicBezTo>
                <a:cubicBezTo>
                  <a:pt x="4888" y="701"/>
                  <a:pt x="1169" y="3452"/>
                  <a:pt x="303" y="6254"/>
                </a:cubicBezTo>
                <a:cubicBezTo>
                  <a:pt x="-563" y="9056"/>
                  <a:pt x="659" y="13846"/>
                  <a:pt x="2748" y="16954"/>
                </a:cubicBezTo>
                <a:cubicBezTo>
                  <a:pt x="4837" y="20062"/>
                  <a:pt x="11156" y="23577"/>
                  <a:pt x="12837" y="24902"/>
                </a:cubicBezTo>
              </a:path>
            </a:pathLst>
          </a:custGeom>
          <a:noFill/>
          <a:ln w="19050" cap="flat" cmpd="sng">
            <a:solidFill>
              <a:srgbClr val="FF00FF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 may be more</a:t>
            </a:r>
            <a:endParaRPr/>
          </a:p>
        </p:txBody>
      </p:sp>
      <p:pic>
        <p:nvPicPr>
          <p:cNvPr id="181" name="Google Shape;18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50" y="1368050"/>
            <a:ext cx="4322700" cy="310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 may be more</a:t>
            </a:r>
            <a:endParaRPr/>
          </a:p>
        </p:txBody>
      </p:sp>
      <p:pic>
        <p:nvPicPr>
          <p:cNvPr id="187" name="Google Shape;18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50" y="1368050"/>
            <a:ext cx="4322700" cy="3102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9192" y="1368050"/>
            <a:ext cx="4385535" cy="310290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Google Shape;189;p31"/>
          <p:cNvSpPr/>
          <p:nvPr/>
        </p:nvSpPr>
        <p:spPr>
          <a:xfrm>
            <a:off x="3469750" y="763957"/>
            <a:ext cx="1872450" cy="504725"/>
          </a:xfrm>
          <a:custGeom>
            <a:avLst/>
            <a:gdLst/>
            <a:ahLst/>
            <a:cxnLst/>
            <a:rect l="l" t="t" r="r" b="b"/>
            <a:pathLst>
              <a:path w="74898" h="20189" extrusionOk="0">
                <a:moveTo>
                  <a:pt x="0" y="20189"/>
                </a:moveTo>
                <a:cubicBezTo>
                  <a:pt x="1885" y="18100"/>
                  <a:pt x="5656" y="11018"/>
                  <a:pt x="11312" y="7655"/>
                </a:cubicBezTo>
                <a:cubicBezTo>
                  <a:pt x="16968" y="4292"/>
                  <a:pt x="25374" y="64"/>
                  <a:pt x="33934" y="13"/>
                </a:cubicBezTo>
                <a:cubicBezTo>
                  <a:pt x="42494" y="-38"/>
                  <a:pt x="55843" y="4038"/>
                  <a:pt x="62670" y="7350"/>
                </a:cubicBezTo>
                <a:cubicBezTo>
                  <a:pt x="69497" y="10662"/>
                  <a:pt x="72860" y="17794"/>
                  <a:pt x="74898" y="19883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FFFF"/>
        </a:solid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00"/>
                </a:solidFill>
                <a:latin typeface="Comic Sans MS"/>
                <a:ea typeface="Comic Sans MS"/>
                <a:cs typeface="Comic Sans MS"/>
                <a:sym typeface="Comic Sans MS"/>
              </a:rPr>
              <a:t>Let’s talk about visual clarity</a:t>
            </a:r>
            <a:endParaRPr>
              <a:solidFill>
                <a:srgbClr val="FFFF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FF00"/>
                </a:solidFill>
                <a:latin typeface="Comic Sans MS"/>
                <a:ea typeface="Comic Sans MS"/>
                <a:cs typeface="Comic Sans MS"/>
                <a:sym typeface="Comic Sans MS"/>
              </a:rPr>
              <a:t>With Lucy &amp; Freya</a:t>
            </a:r>
            <a:endParaRPr>
              <a:solidFill>
                <a:srgbClr val="00FF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1"/>
          </p:nvPr>
        </p:nvSpPr>
        <p:spPr>
          <a:xfrm>
            <a:off x="311700" y="34298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FF"/>
                </a:solidFill>
                <a:latin typeface="Pinyon Script"/>
                <a:ea typeface="Pinyon Script"/>
                <a:cs typeface="Pinyon Script"/>
                <a:sym typeface="Pinyon Script"/>
              </a:rPr>
              <a:t>(and David)</a:t>
            </a:r>
            <a:endParaRPr>
              <a:solidFill>
                <a:srgbClr val="FF00FF"/>
              </a:solidFill>
              <a:latin typeface="Pinyon Script"/>
              <a:ea typeface="Pinyon Script"/>
              <a:cs typeface="Pinyon Script"/>
              <a:sym typeface="Pinyon Scrip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 may be more</a:t>
            </a:r>
            <a:endParaRPr/>
          </a:p>
        </p:txBody>
      </p:sp>
      <p:pic>
        <p:nvPicPr>
          <p:cNvPr id="195" name="Google Shape;19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250" y="1368050"/>
            <a:ext cx="4322700" cy="3102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08525" y="1368050"/>
            <a:ext cx="4429915" cy="3102899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2"/>
          <p:cNvSpPr/>
          <p:nvPr/>
        </p:nvSpPr>
        <p:spPr>
          <a:xfrm rot="10800000" flipH="1">
            <a:off x="3523250" y="4470957"/>
            <a:ext cx="1872450" cy="504725"/>
          </a:xfrm>
          <a:custGeom>
            <a:avLst/>
            <a:gdLst/>
            <a:ahLst/>
            <a:cxnLst/>
            <a:rect l="l" t="t" r="r" b="b"/>
            <a:pathLst>
              <a:path w="74898" h="20189" extrusionOk="0">
                <a:moveTo>
                  <a:pt x="0" y="20189"/>
                </a:moveTo>
                <a:cubicBezTo>
                  <a:pt x="1885" y="18100"/>
                  <a:pt x="5656" y="11018"/>
                  <a:pt x="11312" y="7655"/>
                </a:cubicBezTo>
                <a:cubicBezTo>
                  <a:pt x="16968" y="4292"/>
                  <a:pt x="25374" y="64"/>
                  <a:pt x="33934" y="13"/>
                </a:cubicBezTo>
                <a:cubicBezTo>
                  <a:pt x="42494" y="-38"/>
                  <a:pt x="55843" y="4038"/>
                  <a:pt x="62670" y="7350"/>
                </a:cubicBezTo>
                <a:cubicBezTo>
                  <a:pt x="69497" y="10662"/>
                  <a:pt x="72860" y="17794"/>
                  <a:pt x="74898" y="19883"/>
                </a:cubicBezTo>
              </a:path>
            </a:pathLst>
          </a:cu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Quantiles can be misleading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the data</a:t>
            </a:r>
            <a:endParaRPr/>
          </a:p>
        </p:txBody>
      </p:sp>
      <p:pic>
        <p:nvPicPr>
          <p:cNvPr id="214" name="Google Shape;214;p35"/>
          <p:cNvPicPr preferRelativeResize="0"/>
          <p:nvPr/>
        </p:nvPicPr>
        <p:blipFill rotWithShape="1">
          <a:blip r:embed="rId3">
            <a:alphaModFix/>
          </a:blip>
          <a:srcRect b="11909"/>
          <a:stretch/>
        </p:blipFill>
        <p:spPr>
          <a:xfrm>
            <a:off x="2719850" y="163900"/>
            <a:ext cx="6201902" cy="416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5"/>
          <p:cNvSpPr txBox="1"/>
          <p:nvPr/>
        </p:nvSpPr>
        <p:spPr>
          <a:xfrm>
            <a:off x="558975" y="2312825"/>
            <a:ext cx="1542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Hehman &amp; Xie, 2021</a:t>
            </a:r>
            <a:endParaRPr/>
          </a:p>
        </p:txBody>
      </p:sp>
      <p:pic>
        <p:nvPicPr>
          <p:cNvPr id="216" name="Google Shape;216;p35"/>
          <p:cNvPicPr preferRelativeResize="0"/>
          <p:nvPr/>
        </p:nvPicPr>
        <p:blipFill rotWithShape="1">
          <a:blip r:embed="rId3">
            <a:alphaModFix/>
          </a:blip>
          <a:srcRect t="89391"/>
          <a:stretch/>
        </p:blipFill>
        <p:spPr>
          <a:xfrm>
            <a:off x="496167" y="4354999"/>
            <a:ext cx="8577981" cy="6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4"/>
          <p:cNvSpPr txBox="1"/>
          <p:nvPr/>
        </p:nvSpPr>
        <p:spPr>
          <a:xfrm>
            <a:off x="1178700" y="2063200"/>
            <a:ext cx="6786600" cy="110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Summarising your data (e.g. “detonator plots”) can remove information</a:t>
            </a:r>
            <a:endParaRPr sz="160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it simple</a:t>
            </a:r>
            <a:endParaRPr/>
          </a:p>
        </p:txBody>
      </p:sp>
      <p:pic>
        <p:nvPicPr>
          <p:cNvPr id="222" name="Google Shape;222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1200" y="273400"/>
            <a:ext cx="3141600" cy="45967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6"/>
          <p:cNvSpPr txBox="1"/>
          <p:nvPr/>
        </p:nvSpPr>
        <p:spPr>
          <a:xfrm>
            <a:off x="114650" y="4799600"/>
            <a:ext cx="2262300" cy="1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/>
              <a:t>(i found this on reddit)</a:t>
            </a:r>
            <a:endParaRPr sz="7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it simple</a:t>
            </a:r>
            <a:endParaRPr/>
          </a:p>
        </p:txBody>
      </p:sp>
      <p:pic>
        <p:nvPicPr>
          <p:cNvPr id="229" name="Google Shape;229;p37"/>
          <p:cNvPicPr preferRelativeResize="0"/>
          <p:nvPr/>
        </p:nvPicPr>
        <p:blipFill rotWithShape="1">
          <a:blip r:embed="rId3">
            <a:alphaModFix/>
          </a:blip>
          <a:srcRect l="773"/>
          <a:stretch/>
        </p:blipFill>
        <p:spPr>
          <a:xfrm>
            <a:off x="2636725" y="1055475"/>
            <a:ext cx="5914676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37"/>
          <p:cNvSpPr txBox="1"/>
          <p:nvPr/>
        </p:nvSpPr>
        <p:spPr>
          <a:xfrm>
            <a:off x="558975" y="2312825"/>
            <a:ext cx="15426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Hehman &amp; Xie, 2021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3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Colour is important!</a:t>
            </a:r>
            <a:endParaRPr/>
          </a:p>
        </p:txBody>
      </p:sp>
      <p:sp>
        <p:nvSpPr>
          <p:cNvPr id="236" name="Google Shape;236;p38"/>
          <p:cNvSpPr/>
          <p:nvPr/>
        </p:nvSpPr>
        <p:spPr>
          <a:xfrm>
            <a:off x="4501525" y="191075"/>
            <a:ext cx="2889000" cy="54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38"/>
          <p:cNvSpPr/>
          <p:nvPr/>
        </p:nvSpPr>
        <p:spPr>
          <a:xfrm>
            <a:off x="4463425" y="3586675"/>
            <a:ext cx="3379800" cy="13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3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Colour is important!</a:t>
            </a:r>
            <a:endParaRPr/>
          </a:p>
        </p:txBody>
      </p:sp>
      <p:pic>
        <p:nvPicPr>
          <p:cNvPr id="243" name="Google Shape;24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450" y="206375"/>
            <a:ext cx="3513449" cy="460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9"/>
          <p:cNvSpPr txBox="1"/>
          <p:nvPr/>
        </p:nvSpPr>
        <p:spPr>
          <a:xfrm>
            <a:off x="649625" y="1406250"/>
            <a:ext cx="3332100" cy="22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Categorical / qualitative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39"/>
          <p:cNvSpPr/>
          <p:nvPr/>
        </p:nvSpPr>
        <p:spPr>
          <a:xfrm>
            <a:off x="4501525" y="191075"/>
            <a:ext cx="2889000" cy="54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39"/>
          <p:cNvSpPr/>
          <p:nvPr/>
        </p:nvSpPr>
        <p:spPr>
          <a:xfrm>
            <a:off x="4501525" y="735875"/>
            <a:ext cx="2889000" cy="17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p39"/>
          <p:cNvSpPr/>
          <p:nvPr/>
        </p:nvSpPr>
        <p:spPr>
          <a:xfrm>
            <a:off x="4463425" y="3586675"/>
            <a:ext cx="3379800" cy="132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3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Colour is important!</a:t>
            </a:r>
            <a:endParaRPr/>
          </a:p>
        </p:txBody>
      </p:sp>
      <p:pic>
        <p:nvPicPr>
          <p:cNvPr id="253" name="Google Shape;25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450" y="206375"/>
            <a:ext cx="3513449" cy="460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54" name="Google Shape;254;p40"/>
          <p:cNvSpPr txBox="1"/>
          <p:nvPr/>
        </p:nvSpPr>
        <p:spPr>
          <a:xfrm>
            <a:off x="649625" y="1406250"/>
            <a:ext cx="3332100" cy="22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Categorical / qualitative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Continuous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Diverging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40"/>
          <p:cNvSpPr/>
          <p:nvPr/>
        </p:nvSpPr>
        <p:spPr>
          <a:xfrm>
            <a:off x="4501525" y="191075"/>
            <a:ext cx="2889000" cy="54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40"/>
          <p:cNvSpPr/>
          <p:nvPr/>
        </p:nvSpPr>
        <p:spPr>
          <a:xfrm>
            <a:off x="4501525" y="735875"/>
            <a:ext cx="2889000" cy="1740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332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Colour is important!</a:t>
            </a:r>
            <a:endParaRPr/>
          </a:p>
        </p:txBody>
      </p:sp>
      <p:pic>
        <p:nvPicPr>
          <p:cNvPr id="262" name="Google Shape;26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450" y="206375"/>
            <a:ext cx="3513449" cy="460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41"/>
          <p:cNvSpPr txBox="1"/>
          <p:nvPr/>
        </p:nvSpPr>
        <p:spPr>
          <a:xfrm>
            <a:off x="649625" y="1406250"/>
            <a:ext cx="3332100" cy="22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Categorical / qualitative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Continuous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Diverging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Sequential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Single hue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41"/>
          <p:cNvSpPr/>
          <p:nvPr/>
        </p:nvSpPr>
        <p:spPr>
          <a:xfrm>
            <a:off x="4501525" y="191075"/>
            <a:ext cx="2889000" cy="544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41"/>
          <p:cNvSpPr/>
          <p:nvPr/>
        </p:nvSpPr>
        <p:spPr>
          <a:xfrm>
            <a:off x="4501525" y="873675"/>
            <a:ext cx="2889000" cy="105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41"/>
          <p:cNvSpPr/>
          <p:nvPr/>
        </p:nvSpPr>
        <p:spPr>
          <a:xfrm>
            <a:off x="4501525" y="1116475"/>
            <a:ext cx="2889000" cy="479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41"/>
          <p:cNvSpPr/>
          <p:nvPr/>
        </p:nvSpPr>
        <p:spPr>
          <a:xfrm>
            <a:off x="4446325" y="1944425"/>
            <a:ext cx="2889000" cy="374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-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Weissgerber et al. (2015). Beyond bar and line graphs: time for a new data presentation paradigm. </a:t>
            </a:r>
            <a:r>
              <a:rPr lang="en" sz="1400" i="1">
                <a:solidFill>
                  <a:srgbClr val="222222"/>
                </a:solidFill>
              </a:rPr>
              <a:t>PLoS biology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, doi: </a:t>
            </a:r>
            <a:r>
              <a:rPr lang="en" sz="1400">
                <a:solidFill>
                  <a:schemeClr val="dk1"/>
                </a:solidFill>
              </a:rPr>
              <a:t>10.1371/journal. Pbio.1002128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Weissgerber et al. (2019). Reveal, don’t conceal: transforming data visualization to improve transparency. </a:t>
            </a:r>
            <a:r>
              <a:rPr lang="en" sz="1400" i="1">
                <a:solidFill>
                  <a:srgbClr val="222222"/>
                </a:solidFill>
              </a:rPr>
              <a:t>Circulation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" sz="1400">
                <a:solidFill>
                  <a:srgbClr val="222222"/>
                </a:solidFill>
              </a:rPr>
              <a:t>doi: </a:t>
            </a:r>
            <a:r>
              <a:rPr lang="en" sz="1400">
                <a:solidFill>
                  <a:schemeClr val="dk1"/>
                </a:solidFill>
                <a:highlight>
                  <a:srgbClr val="FFFFFF"/>
                </a:highlight>
              </a:rPr>
              <a:t>10.1161/CIRCULATIONAHA.118.037777</a:t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Midway (2020). Principles of effective data visualization. </a:t>
            </a:r>
            <a:r>
              <a:rPr lang="en" sz="1400" i="1">
                <a:solidFill>
                  <a:srgbClr val="222222"/>
                </a:solidFill>
              </a:rPr>
              <a:t>Patterns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lang="en" sz="1400">
                <a:solidFill>
                  <a:srgbClr val="222222"/>
                </a:solidFill>
              </a:rPr>
              <a:t>doi: </a:t>
            </a:r>
            <a:r>
              <a:rPr lang="en" sz="1400">
                <a:solidFill>
                  <a:schemeClr val="dk1"/>
                </a:solidFill>
              </a:rPr>
              <a:t>10.1016/j.patter.2020.100141</a:t>
            </a:r>
            <a:endParaRPr sz="140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1400"/>
              <a:buChar char="-"/>
            </a:pP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Hehman &amp; Xie (2021). Doing better data visualization. </a:t>
            </a:r>
            <a:r>
              <a:rPr lang="en" sz="1400" i="1">
                <a:solidFill>
                  <a:srgbClr val="222222"/>
                </a:solidFill>
              </a:rPr>
              <a:t>Advances in Methods and Practices in Psychological Science</a:t>
            </a:r>
            <a:r>
              <a:rPr lang="en" sz="1400">
                <a:solidFill>
                  <a:srgbClr val="222222"/>
                </a:solidFill>
                <a:highlight>
                  <a:srgbClr val="FFFFFF"/>
                </a:highlight>
              </a:rPr>
              <a:t>, doi: 10.1177/25152459211045334.</a:t>
            </a:r>
            <a:endParaRPr sz="1400">
              <a:solidFill>
                <a:srgbClr val="22222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Colour is important!</a:t>
            </a:r>
            <a:endParaRPr/>
          </a:p>
        </p:txBody>
      </p:sp>
      <p:pic>
        <p:nvPicPr>
          <p:cNvPr id="273" name="Google Shape;273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94450" y="206375"/>
            <a:ext cx="3513449" cy="460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2"/>
          <p:cNvSpPr txBox="1"/>
          <p:nvPr/>
        </p:nvSpPr>
        <p:spPr>
          <a:xfrm>
            <a:off x="649625" y="1406250"/>
            <a:ext cx="3332100" cy="22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Categorical / qualitative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Continuous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Diverging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Sequential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Single hue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Multi-hue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3"/>
          <p:cNvSpPr txBox="1"/>
          <p:nvPr/>
        </p:nvSpPr>
        <p:spPr>
          <a:xfrm>
            <a:off x="649625" y="1406250"/>
            <a:ext cx="3332100" cy="22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Categorical / qualitative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Continuous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Diverging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Sequential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Single hue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Multi-hue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brewer: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https://colorbrewer2.org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Colour is important!</a:t>
            </a:r>
            <a:endParaRPr/>
          </a:p>
        </p:txBody>
      </p:sp>
      <p:pic>
        <p:nvPicPr>
          <p:cNvPr id="281" name="Google Shape;281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4450" y="206375"/>
            <a:ext cx="3513449" cy="460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43"/>
          <p:cNvSpPr txBox="1"/>
          <p:nvPr/>
        </p:nvSpPr>
        <p:spPr>
          <a:xfrm>
            <a:off x="302800" y="1507050"/>
            <a:ext cx="3717300" cy="28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Bonus: Viridis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https://cran.r-project.org/web/packages/viridis/vignettes/intro-to-viridis.html</a:t>
            </a:r>
            <a:endParaRPr/>
          </a:p>
        </p:txBody>
      </p:sp>
      <p:pic>
        <p:nvPicPr>
          <p:cNvPr id="283" name="Google Shape;283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763" y="2256050"/>
            <a:ext cx="3609974" cy="1871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4"/>
          <p:cNvSpPr txBox="1"/>
          <p:nvPr/>
        </p:nvSpPr>
        <p:spPr>
          <a:xfrm>
            <a:off x="649625" y="1406250"/>
            <a:ext cx="3332100" cy="22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Categorical / qualitative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Continuous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Diverging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Sequential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Single hue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Multi-hue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 brewer: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https://colorbrewer2.org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9" name="Google Shape;289;p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Colour is important!</a:t>
            </a:r>
            <a:endParaRPr/>
          </a:p>
        </p:txBody>
      </p:sp>
      <p:pic>
        <p:nvPicPr>
          <p:cNvPr id="290" name="Google Shape;29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94450" y="206375"/>
            <a:ext cx="3513449" cy="4600077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4"/>
          <p:cNvSpPr txBox="1"/>
          <p:nvPr/>
        </p:nvSpPr>
        <p:spPr>
          <a:xfrm>
            <a:off x="302800" y="1507050"/>
            <a:ext cx="3717300" cy="2850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Bonus: Viridis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5"/>
              </a:rPr>
              <a:t>https://cran.r-project.org/web/packages/viridis/vignettes/intro-to-viridis.html</a:t>
            </a:r>
            <a:endParaRPr/>
          </a:p>
        </p:txBody>
      </p:sp>
      <p:pic>
        <p:nvPicPr>
          <p:cNvPr id="292" name="Google Shape;292;p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1763" y="2256050"/>
            <a:ext cx="3609974" cy="1871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44"/>
          <p:cNvPicPr preferRelativeResize="0"/>
          <p:nvPr/>
        </p:nvPicPr>
        <p:blipFill rotWithShape="1">
          <a:blip r:embed="rId7">
            <a:alphaModFix/>
          </a:blip>
          <a:srcRect l="3373" t="47836" r="3447" b="31346"/>
          <a:stretch/>
        </p:blipFill>
        <p:spPr>
          <a:xfrm rot="1926102">
            <a:off x="-877950" y="4310449"/>
            <a:ext cx="3875398" cy="28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4"/>
          <p:cNvPicPr preferRelativeResize="0"/>
          <p:nvPr/>
        </p:nvPicPr>
        <p:blipFill rotWithShape="1">
          <a:blip r:embed="rId7">
            <a:alphaModFix/>
          </a:blip>
          <a:srcRect l="3373" t="47836" r="3447" b="31346"/>
          <a:stretch/>
        </p:blipFill>
        <p:spPr>
          <a:xfrm rot="1926102">
            <a:off x="5938850" y="618349"/>
            <a:ext cx="3875398" cy="28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4"/>
          <p:cNvPicPr preferRelativeResize="0"/>
          <p:nvPr/>
        </p:nvPicPr>
        <p:blipFill rotWithShape="1">
          <a:blip r:embed="rId7">
            <a:alphaModFix/>
          </a:blip>
          <a:srcRect l="3373" t="47836" r="3447" b="31346"/>
          <a:stretch/>
        </p:blipFill>
        <p:spPr>
          <a:xfrm rot="-6898134">
            <a:off x="6578550" y="1227174"/>
            <a:ext cx="3875398" cy="28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Colour is important!</a:t>
            </a:r>
            <a:endParaRPr/>
          </a:p>
        </p:txBody>
      </p:sp>
      <p:pic>
        <p:nvPicPr>
          <p:cNvPr id="301" name="Google Shape;301;p45"/>
          <p:cNvPicPr preferRelativeResize="0"/>
          <p:nvPr/>
        </p:nvPicPr>
        <p:blipFill rotWithShape="1">
          <a:blip r:embed="rId3">
            <a:alphaModFix/>
          </a:blip>
          <a:srcRect l="13368" t="1778" r="11781" b="8414"/>
          <a:stretch/>
        </p:blipFill>
        <p:spPr>
          <a:xfrm>
            <a:off x="3186975" y="129925"/>
            <a:ext cx="3811076" cy="4793198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45"/>
          <p:cNvSpPr txBox="1"/>
          <p:nvPr/>
        </p:nvSpPr>
        <p:spPr>
          <a:xfrm>
            <a:off x="377800" y="1604925"/>
            <a:ext cx="2399700" cy="150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Weissgerber et al., 2019 (using Color Oracle)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https://colororacle.org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Color brewer: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https://colorbrewer2.org</a:t>
            </a:r>
            <a:endParaRPr/>
          </a:p>
        </p:txBody>
      </p:sp>
      <p:pic>
        <p:nvPicPr>
          <p:cNvPr id="303" name="Google Shape;303;p45"/>
          <p:cNvPicPr preferRelativeResize="0"/>
          <p:nvPr/>
        </p:nvPicPr>
        <p:blipFill rotWithShape="1">
          <a:blip r:embed="rId6">
            <a:alphaModFix/>
          </a:blip>
          <a:srcRect l="3373" t="47836" r="3447" b="31346"/>
          <a:stretch/>
        </p:blipFill>
        <p:spPr>
          <a:xfrm rot="1926102">
            <a:off x="-877950" y="4310449"/>
            <a:ext cx="3875398" cy="28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5"/>
          <p:cNvPicPr preferRelativeResize="0"/>
          <p:nvPr/>
        </p:nvPicPr>
        <p:blipFill rotWithShape="1">
          <a:blip r:embed="rId6">
            <a:alphaModFix/>
          </a:blip>
          <a:srcRect l="3373" t="47836" r="3447" b="31346"/>
          <a:stretch/>
        </p:blipFill>
        <p:spPr>
          <a:xfrm rot="1926102">
            <a:off x="5938850" y="618349"/>
            <a:ext cx="3875398" cy="287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5" name="Google Shape;305;p45"/>
          <p:cNvPicPr preferRelativeResize="0"/>
          <p:nvPr/>
        </p:nvPicPr>
        <p:blipFill rotWithShape="1">
          <a:blip r:embed="rId6">
            <a:alphaModFix/>
          </a:blip>
          <a:srcRect l="3373" t="47836" r="3447" b="31346"/>
          <a:stretch/>
        </p:blipFill>
        <p:spPr>
          <a:xfrm rot="-6898134">
            <a:off x="6578550" y="1227174"/>
            <a:ext cx="3875398" cy="28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diversion: I love maps</a:t>
            </a:r>
            <a:endParaRPr/>
          </a:p>
        </p:txBody>
      </p:sp>
      <p:sp>
        <p:nvSpPr>
          <p:cNvPr id="311" name="Google Shape;311;p4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Background should be distinct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Beware blue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Keep track of scale, projection + aggregation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And all of the other rules apply too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diversion: You love maps</a:t>
            </a:r>
            <a:endParaRPr/>
          </a:p>
        </p:txBody>
      </p:sp>
      <p:pic>
        <p:nvPicPr>
          <p:cNvPr id="317" name="Google Shape;317;p47"/>
          <p:cNvPicPr preferRelativeResize="0"/>
          <p:nvPr/>
        </p:nvPicPr>
        <p:blipFill rotWithShape="1">
          <a:blip r:embed="rId3">
            <a:alphaModFix/>
          </a:blip>
          <a:srcRect t="5979"/>
          <a:stretch/>
        </p:blipFill>
        <p:spPr>
          <a:xfrm>
            <a:off x="541375" y="1017725"/>
            <a:ext cx="4291100" cy="40345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4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diversion: We love maps</a:t>
            </a:r>
            <a:endParaRPr/>
          </a:p>
        </p:txBody>
      </p:sp>
      <p:pic>
        <p:nvPicPr>
          <p:cNvPr id="323" name="Google Shape;323;p48"/>
          <p:cNvPicPr preferRelativeResize="0"/>
          <p:nvPr/>
        </p:nvPicPr>
        <p:blipFill rotWithShape="1">
          <a:blip r:embed="rId3">
            <a:alphaModFix/>
          </a:blip>
          <a:srcRect t="5979"/>
          <a:stretch/>
        </p:blipFill>
        <p:spPr>
          <a:xfrm>
            <a:off x="541375" y="1017725"/>
            <a:ext cx="4291100" cy="40345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24" name="Google Shape;324;p48"/>
          <p:cNvPicPr preferRelativeResize="0"/>
          <p:nvPr/>
        </p:nvPicPr>
        <p:blipFill rotWithShape="1">
          <a:blip r:embed="rId4">
            <a:alphaModFix/>
          </a:blip>
          <a:srcRect t="8387" b="6200"/>
          <a:stretch/>
        </p:blipFill>
        <p:spPr>
          <a:xfrm>
            <a:off x="2108900" y="1138763"/>
            <a:ext cx="4479050" cy="3825450"/>
          </a:xfrm>
          <a:prstGeom prst="rect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49"/>
          <p:cNvPicPr preferRelativeResize="0"/>
          <p:nvPr/>
        </p:nvPicPr>
        <p:blipFill rotWithShape="1">
          <a:blip r:embed="rId3">
            <a:alphaModFix/>
          </a:blip>
          <a:srcRect t="5979"/>
          <a:stretch/>
        </p:blipFill>
        <p:spPr>
          <a:xfrm>
            <a:off x="541375" y="1017725"/>
            <a:ext cx="4291100" cy="4034525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30" name="Google Shape;330;p4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little diversion: We love maps !!</a:t>
            </a:r>
            <a:endParaRPr/>
          </a:p>
        </p:txBody>
      </p:sp>
      <p:pic>
        <p:nvPicPr>
          <p:cNvPr id="331" name="Google Shape;331;p49"/>
          <p:cNvPicPr preferRelativeResize="0"/>
          <p:nvPr/>
        </p:nvPicPr>
        <p:blipFill rotWithShape="1">
          <a:blip r:embed="rId4">
            <a:alphaModFix/>
          </a:blip>
          <a:srcRect t="8387" b="6200"/>
          <a:stretch/>
        </p:blipFill>
        <p:spPr>
          <a:xfrm>
            <a:off x="2108900" y="1138763"/>
            <a:ext cx="4479050" cy="3825450"/>
          </a:xfrm>
          <a:prstGeom prst="rect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332" name="Google Shape;332;p49"/>
          <p:cNvPicPr preferRelativeResize="0"/>
          <p:nvPr/>
        </p:nvPicPr>
        <p:blipFill rotWithShape="1">
          <a:blip r:embed="rId5">
            <a:alphaModFix/>
          </a:blip>
          <a:srcRect t="6138"/>
          <a:stretch/>
        </p:blipFill>
        <p:spPr>
          <a:xfrm>
            <a:off x="4104350" y="1037581"/>
            <a:ext cx="4291100" cy="4027830"/>
          </a:xfrm>
          <a:prstGeom prst="rect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your audience!</a:t>
            </a:r>
            <a:endParaRPr/>
          </a:p>
        </p:txBody>
      </p:sp>
      <p:pic>
        <p:nvPicPr>
          <p:cNvPr id="338" name="Google Shape;338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75" y="1158250"/>
            <a:ext cx="4579452" cy="3728650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39" name="Google Shape;339;p50"/>
          <p:cNvSpPr/>
          <p:nvPr/>
        </p:nvSpPr>
        <p:spPr>
          <a:xfrm>
            <a:off x="6885521" y="1637694"/>
            <a:ext cx="167700" cy="29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Consider your audience!</a:t>
            </a:r>
            <a:endParaRPr/>
          </a:p>
        </p:txBody>
      </p:sp>
      <p:pic>
        <p:nvPicPr>
          <p:cNvPr id="345" name="Google Shape;345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275" y="1158250"/>
            <a:ext cx="4579452" cy="3728650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346" name="Google Shape;346;p51"/>
          <p:cNvSpPr/>
          <p:nvPr/>
        </p:nvSpPr>
        <p:spPr>
          <a:xfrm>
            <a:off x="6885521" y="1637694"/>
            <a:ext cx="167700" cy="293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47" name="Google Shape;347;p51"/>
          <p:cNvPicPr preferRelativeResize="0"/>
          <p:nvPr/>
        </p:nvPicPr>
        <p:blipFill rotWithShape="1">
          <a:blip r:embed="rId4">
            <a:alphaModFix/>
          </a:blip>
          <a:srcRect t="911"/>
          <a:stretch/>
        </p:blipFill>
        <p:spPr>
          <a:xfrm>
            <a:off x="5263850" y="975950"/>
            <a:ext cx="3120601" cy="3910949"/>
          </a:xfrm>
          <a:prstGeom prst="rect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Some principles for visualising data …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Show the data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But don’t show too much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Uncertainty is important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And so is colour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Consider your audience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Get another opinion!</a:t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5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Finally, if in doubt …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5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Finally, if in doubt …</a:t>
            </a:r>
            <a:endParaRPr/>
          </a:p>
        </p:txBody>
      </p:sp>
      <p:sp>
        <p:nvSpPr>
          <p:cNvPr id="358" name="Google Shape;358;p5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… get another opinion!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3" name="Google Shape;363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8600" y="963510"/>
            <a:ext cx="4426801" cy="3576664"/>
          </a:xfrm>
          <a:prstGeom prst="rect">
            <a:avLst/>
          </a:prstGeom>
          <a:noFill/>
          <a:ln>
            <a:noFill/>
          </a:ln>
        </p:spPr>
      </p:pic>
      <p:sp>
        <p:nvSpPr>
          <p:cNvPr id="364" name="Google Shape;364;p54"/>
          <p:cNvSpPr txBox="1">
            <a:spLocks noGrp="1"/>
          </p:cNvSpPr>
          <p:nvPr>
            <p:ph type="body" idx="1"/>
          </p:nvPr>
        </p:nvSpPr>
        <p:spPr>
          <a:xfrm>
            <a:off x="311700" y="282800"/>
            <a:ext cx="4426800" cy="24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… and reconsider that pie chart!</a:t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summary ..</a:t>
            </a:r>
            <a:endParaRPr/>
          </a:p>
        </p:txBody>
      </p:sp>
      <p:sp>
        <p:nvSpPr>
          <p:cNvPr id="370" name="Google Shape;370;p5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Show the data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But keep it simple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Uncertainty is important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And so is colour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Consider your audience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Get another opinion!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FFFF"/>
        </a:solidFill>
        <a:effectLst/>
      </p:bgPr>
    </p:bg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" name="Google Shape;375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1212" y="1236475"/>
            <a:ext cx="6741577" cy="3587625"/>
          </a:xfrm>
          <a:prstGeom prst="rect">
            <a:avLst/>
          </a:prstGeom>
          <a:noFill/>
          <a:ln>
            <a:noFill/>
          </a:ln>
        </p:spPr>
      </p:pic>
      <p:sp>
        <p:nvSpPr>
          <p:cNvPr id="376" name="Google Shape;376;p56"/>
          <p:cNvSpPr txBox="1">
            <a:spLocks noGrp="1"/>
          </p:cNvSpPr>
          <p:nvPr>
            <p:ph type="subTitle" idx="4294967295"/>
          </p:nvPr>
        </p:nvSpPr>
        <p:spPr>
          <a:xfrm>
            <a:off x="311700" y="25090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800">
                <a:solidFill>
                  <a:srgbClr val="00FF00"/>
                </a:solidFill>
                <a:latin typeface="Comic Sans MS"/>
                <a:ea typeface="Comic Sans MS"/>
                <a:cs typeface="Comic Sans MS"/>
                <a:sym typeface="Comic Sans MS"/>
              </a:rPr>
              <a:t>~ Let’s compare notes ~</a:t>
            </a:r>
            <a:endParaRPr sz="3800">
              <a:solidFill>
                <a:srgbClr val="00FF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7"/>
          <p:cNvPicPr preferRelativeResize="0"/>
          <p:nvPr/>
        </p:nvPicPr>
        <p:blipFill rotWithShape="1">
          <a:blip r:embed="rId3">
            <a:alphaModFix/>
          </a:blip>
          <a:srcRect r="79918" b="34426"/>
          <a:stretch/>
        </p:blipFill>
        <p:spPr>
          <a:xfrm>
            <a:off x="1997925" y="1017725"/>
            <a:ext cx="1372477" cy="2505526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7"/>
          <p:cNvSpPr/>
          <p:nvPr/>
        </p:nvSpPr>
        <p:spPr>
          <a:xfrm>
            <a:off x="3271050" y="1222825"/>
            <a:ext cx="290400" cy="213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7"/>
          <p:cNvSpPr txBox="1"/>
          <p:nvPr/>
        </p:nvSpPr>
        <p:spPr>
          <a:xfrm>
            <a:off x="542600" y="1617375"/>
            <a:ext cx="1238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Weissgerber et al., 2015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8"/>
          <p:cNvPicPr preferRelativeResize="0"/>
          <p:nvPr/>
        </p:nvPicPr>
        <p:blipFill rotWithShape="1">
          <a:blip r:embed="rId3">
            <a:alphaModFix/>
          </a:blip>
          <a:srcRect r="79918" b="34426"/>
          <a:stretch/>
        </p:blipFill>
        <p:spPr>
          <a:xfrm>
            <a:off x="1997925" y="1017725"/>
            <a:ext cx="1372477" cy="2505526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8"/>
          <p:cNvSpPr/>
          <p:nvPr/>
        </p:nvSpPr>
        <p:spPr>
          <a:xfrm>
            <a:off x="3271050" y="1222825"/>
            <a:ext cx="290400" cy="213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the data</a:t>
            </a:r>
            <a:endParaRPr/>
          </a:p>
        </p:txBody>
      </p:sp>
      <p:sp>
        <p:nvSpPr>
          <p:cNvPr id="89" name="Google Shape;89;p18"/>
          <p:cNvSpPr txBox="1"/>
          <p:nvPr/>
        </p:nvSpPr>
        <p:spPr>
          <a:xfrm>
            <a:off x="542600" y="1617375"/>
            <a:ext cx="1238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Weissgerber et al., 2015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the data</a:t>
            </a:r>
            <a:endParaRPr/>
          </a:p>
        </p:txBody>
      </p:sp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b="34227"/>
          <a:stretch/>
        </p:blipFill>
        <p:spPr>
          <a:xfrm>
            <a:off x="1997925" y="1017725"/>
            <a:ext cx="6834376" cy="2513175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9"/>
          <p:cNvSpPr txBox="1"/>
          <p:nvPr/>
        </p:nvSpPr>
        <p:spPr>
          <a:xfrm>
            <a:off x="542600" y="1617375"/>
            <a:ext cx="1238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Weissgerber et al., 2015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the data</a:t>
            </a:r>
            <a:endParaRPr/>
          </a:p>
        </p:txBody>
      </p:sp>
      <p:pic>
        <p:nvPicPr>
          <p:cNvPr id="102" name="Google Shape;102;p20"/>
          <p:cNvPicPr preferRelativeResize="0"/>
          <p:nvPr/>
        </p:nvPicPr>
        <p:blipFill rotWithShape="1">
          <a:blip r:embed="rId3">
            <a:alphaModFix/>
          </a:blip>
          <a:srcRect r="68988" b="46638"/>
          <a:stretch/>
        </p:blipFill>
        <p:spPr>
          <a:xfrm>
            <a:off x="2721175" y="445025"/>
            <a:ext cx="1910276" cy="232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0"/>
          <p:cNvSpPr txBox="1"/>
          <p:nvPr/>
        </p:nvSpPr>
        <p:spPr>
          <a:xfrm>
            <a:off x="542600" y="1617375"/>
            <a:ext cx="1238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Weissgerber et al., 2015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Show the data</a:t>
            </a:r>
            <a:endParaRPr/>
          </a:p>
        </p:txBody>
      </p:sp>
      <p:pic>
        <p:nvPicPr>
          <p:cNvPr id="109" name="Google Shape;109;p21"/>
          <p:cNvPicPr preferRelativeResize="0"/>
          <p:nvPr/>
        </p:nvPicPr>
        <p:blipFill rotWithShape="1">
          <a:blip r:embed="rId3">
            <a:alphaModFix/>
          </a:blip>
          <a:srcRect b="46638"/>
          <a:stretch/>
        </p:blipFill>
        <p:spPr>
          <a:xfrm>
            <a:off x="2721175" y="445025"/>
            <a:ext cx="6159902" cy="232924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1"/>
          <p:cNvSpPr txBox="1"/>
          <p:nvPr/>
        </p:nvSpPr>
        <p:spPr>
          <a:xfrm>
            <a:off x="542600" y="1617375"/>
            <a:ext cx="1238100" cy="6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Weissgerber et al., 2015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536</Words>
  <Application>Microsoft Macintosh PowerPoint</Application>
  <PresentationFormat>On-screen Show (16:9)</PresentationFormat>
  <Paragraphs>112</Paragraphs>
  <Slides>44</Slides>
  <Notes>44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Comic Sans MS</vt:lpstr>
      <vt:lpstr>Arial</vt:lpstr>
      <vt:lpstr>Pinyon Script</vt:lpstr>
      <vt:lpstr>Simple Light</vt:lpstr>
      <vt:lpstr>Let’s talk about visual clarity</vt:lpstr>
      <vt:lpstr>Let’s talk about visual clarity</vt:lpstr>
      <vt:lpstr>Resources</vt:lpstr>
      <vt:lpstr>Some principles for visualising data …</vt:lpstr>
      <vt:lpstr>PowerPoint Presentation</vt:lpstr>
      <vt:lpstr>Show the data</vt:lpstr>
      <vt:lpstr>Show the data</vt:lpstr>
      <vt:lpstr>Show the data</vt:lpstr>
      <vt:lpstr>Show the data</vt:lpstr>
      <vt:lpstr>Show the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Less may be more</vt:lpstr>
      <vt:lpstr>Less may be more</vt:lpstr>
      <vt:lpstr>Less may be more</vt:lpstr>
      <vt:lpstr>Quantiles can be misleading</vt:lpstr>
      <vt:lpstr>Show the data</vt:lpstr>
      <vt:lpstr>PowerPoint Presentation</vt:lpstr>
      <vt:lpstr>Keep it simple</vt:lpstr>
      <vt:lpstr>Keep it simple</vt:lpstr>
      <vt:lpstr>Colour is important!</vt:lpstr>
      <vt:lpstr>Colour is important!</vt:lpstr>
      <vt:lpstr>Colour is important!</vt:lpstr>
      <vt:lpstr>Colour is important!</vt:lpstr>
      <vt:lpstr>Colour is important!</vt:lpstr>
      <vt:lpstr>Colour is important!</vt:lpstr>
      <vt:lpstr>Colour is important!</vt:lpstr>
      <vt:lpstr>Colour is important!</vt:lpstr>
      <vt:lpstr>A little diversion: I love maps</vt:lpstr>
      <vt:lpstr>A little diversion: You love maps</vt:lpstr>
      <vt:lpstr>A little diversion: We love maps</vt:lpstr>
      <vt:lpstr>A little diversion: We love maps !!</vt:lpstr>
      <vt:lpstr>Consider your audience!</vt:lpstr>
      <vt:lpstr>Consider your audience!</vt:lpstr>
      <vt:lpstr>Finally, if in doubt …</vt:lpstr>
      <vt:lpstr>Finally, if in doubt …</vt:lpstr>
      <vt:lpstr>PowerPoint Presentation</vt:lpstr>
      <vt:lpstr>In summary ..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Lucy Harrison</cp:lastModifiedBy>
  <cp:revision>2</cp:revision>
  <dcterms:modified xsi:type="dcterms:W3CDTF">2025-07-30T15:01:46Z</dcterms:modified>
</cp:coreProperties>
</file>